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9"/>
  </p:notesMasterIdLst>
  <p:sldIdLst>
    <p:sldId id="256" r:id="rId2"/>
    <p:sldId id="265" r:id="rId3"/>
    <p:sldId id="266" r:id="rId4"/>
    <p:sldId id="267" r:id="rId5"/>
    <p:sldId id="269" r:id="rId6"/>
    <p:sldId id="27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8CF"/>
    <a:srgbClr val="127FA6"/>
    <a:srgbClr val="38A8CF"/>
    <a:srgbClr val="2A7A94"/>
    <a:srgbClr val="0098CE"/>
    <a:srgbClr val="FFC000"/>
    <a:srgbClr val="FFEC4B"/>
    <a:srgbClr val="FF6485"/>
    <a:srgbClr val="8E44AD"/>
    <a:srgbClr val="3AD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5070"/>
  </p:normalViewPr>
  <p:slideViewPr>
    <p:cSldViewPr snapToGrid="0" snapToObjects="1" showGuides="1">
      <p:cViewPr varScale="1">
        <p:scale>
          <a:sx n="97" d="100"/>
          <a:sy n="97" d="100"/>
        </p:scale>
        <p:origin x="232" y="528"/>
      </p:cViewPr>
      <p:guideLst>
        <p:guide orient="horz" pos="958"/>
        <p:guide pos="10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52B2-9BF5-754C-ACE9-B3CC4985415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4C9C9-B1A1-8042-B396-C5E4CF077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4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A7A94"/>
              </a:solidFill>
            </a:endParaRPr>
          </a:p>
        </p:txBody>
      </p:sp>
      <p:sp>
        <p:nvSpPr>
          <p:cNvPr id="7" name="Arrondir un rectangle à un seul coin 23"/>
          <p:cNvSpPr/>
          <p:nvPr userDrawn="1"/>
        </p:nvSpPr>
        <p:spPr>
          <a:xfrm flipV="1">
            <a:off x="489096" y="1160387"/>
            <a:ext cx="11220893" cy="5200071"/>
          </a:xfrm>
          <a:prstGeom prst="round1Rect">
            <a:avLst>
              <a:gd name="adj" fmla="val 26095"/>
            </a:avLst>
          </a:prstGeom>
          <a:solidFill>
            <a:srgbClr val="39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67" y="5449529"/>
            <a:ext cx="11009593" cy="6463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94" y="4269514"/>
            <a:ext cx="1585066" cy="15850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2039" y="1689309"/>
            <a:ext cx="10519212" cy="2212351"/>
          </a:xfrm>
          <a:prstGeom prst="rect">
            <a:avLst/>
          </a:prstGeom>
        </p:spPr>
        <p:txBody>
          <a:bodyPr/>
          <a:lstStyle>
            <a:lvl1pPr>
              <a:defRPr sz="7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présentation</a:t>
            </a:r>
          </a:p>
        </p:txBody>
      </p:sp>
      <p:sp>
        <p:nvSpPr>
          <p:cNvPr id="2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07704" y="227045"/>
            <a:ext cx="4502285" cy="467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000">
                <a:solidFill>
                  <a:srgbClr val="39A8CF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fr-FR" dirty="0"/>
              <a:t>Date de la présentation</a:t>
            </a:r>
          </a:p>
        </p:txBody>
      </p:sp>
      <p:sp>
        <p:nvSpPr>
          <p:cNvPr id="30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07704" y="727130"/>
            <a:ext cx="4502285" cy="35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latin typeface="Fira Sans" panose="020B0503050000020004" pitchFamily="34" charset="0"/>
              </a:defRPr>
            </a:lvl1pPr>
          </a:lstStyle>
          <a:p>
            <a:pPr lvl="0"/>
            <a:r>
              <a:rPr lang="fr-FR" dirty="0"/>
              <a:t>Lieu de la présentation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AC1138-F325-6047-A495-F2783B7618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399" y="224458"/>
            <a:ext cx="4601898" cy="835659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A9B470E9-E5FD-41EB-B2D7-9CA87EA22B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2039" y="3901660"/>
            <a:ext cx="8452301" cy="1527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1238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>
              <a:solidFill>
                <a:srgbClr val="2A7A94"/>
              </a:solidFill>
            </a:endParaRPr>
          </a:p>
        </p:txBody>
      </p:sp>
      <p:sp>
        <p:nvSpPr>
          <p:cNvPr id="7" name="Arrondir un rectangle à un seul coin 23"/>
          <p:cNvSpPr/>
          <p:nvPr userDrawn="1"/>
        </p:nvSpPr>
        <p:spPr>
          <a:xfrm flipV="1">
            <a:off x="485553" y="1175273"/>
            <a:ext cx="11220893" cy="5200071"/>
          </a:xfrm>
          <a:prstGeom prst="round1Rect">
            <a:avLst>
              <a:gd name="adj" fmla="val 26095"/>
            </a:avLst>
          </a:prstGeom>
          <a:noFill/>
          <a:ln w="38100">
            <a:solidFill>
              <a:srgbClr val="38A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98C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2039" y="1689309"/>
            <a:ext cx="8904937" cy="3480732"/>
          </a:xfrm>
          <a:prstGeom prst="rect">
            <a:avLst/>
          </a:prstGeom>
        </p:spPr>
        <p:txBody>
          <a:bodyPr anchor="ctr"/>
          <a:lstStyle>
            <a:lvl1pPr algn="ctr">
              <a:defRPr sz="7200" b="1" i="0">
                <a:solidFill>
                  <a:srgbClr val="39A8C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AC1138-F325-6047-A495-F2783B761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399" y="224458"/>
            <a:ext cx="4601898" cy="83565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062460C-D126-A089-C7E7-A21A8219200D}"/>
              </a:ext>
            </a:extLst>
          </p:cNvPr>
          <p:cNvGrpSpPr/>
          <p:nvPr userDrawn="1"/>
        </p:nvGrpSpPr>
        <p:grpSpPr>
          <a:xfrm>
            <a:off x="450367" y="4269514"/>
            <a:ext cx="11247511" cy="1995302"/>
            <a:chOff x="450367" y="4269514"/>
            <a:chExt cx="11247511" cy="199530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8C3B48E-9C0F-7D0B-A157-1B7F745C3B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367" y="5449529"/>
              <a:ext cx="11009593" cy="64632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30B5E07-7B4A-70F5-AAA5-C13E7A4A1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4894" y="4269514"/>
              <a:ext cx="1585066" cy="1585066"/>
            </a:xfrm>
            <a:prstGeom prst="rect">
              <a:avLst/>
            </a:prstGeom>
          </p:spPr>
        </p:pic>
        <p:sp>
          <p:nvSpPr>
            <p:cNvPr id="3" name="Forme libre 2">
              <a:extLst>
                <a:ext uri="{FF2B5EF4-FFF2-40B4-BE49-F238E27FC236}">
                  <a16:creationId xmlns:a16="http://schemas.microsoft.com/office/drawing/2014/main" id="{092DBDA3-A1C7-F967-1728-66D922BC617A}"/>
                </a:ext>
              </a:extLst>
            </p:cNvPr>
            <p:cNvSpPr/>
            <p:nvPr userDrawn="1"/>
          </p:nvSpPr>
          <p:spPr>
            <a:xfrm>
              <a:off x="11117911" y="5747292"/>
              <a:ext cx="579967" cy="517524"/>
            </a:xfrm>
            <a:custGeom>
              <a:avLst/>
              <a:gdLst>
                <a:gd name="connsiteX0" fmla="*/ 414866 w 584200"/>
                <a:gd name="connsiteY0" fmla="*/ 0 h 503766"/>
                <a:gd name="connsiteX1" fmla="*/ 0 w 584200"/>
                <a:gd name="connsiteY1" fmla="*/ 406400 h 503766"/>
                <a:gd name="connsiteX2" fmla="*/ 584200 w 584200"/>
                <a:gd name="connsiteY2" fmla="*/ 503766 h 503766"/>
                <a:gd name="connsiteX3" fmla="*/ 579966 w 584200"/>
                <a:gd name="connsiteY3" fmla="*/ 461433 h 503766"/>
                <a:gd name="connsiteX4" fmla="*/ 414866 w 584200"/>
                <a:gd name="connsiteY4" fmla="*/ 0 h 503766"/>
                <a:gd name="connsiteX0" fmla="*/ 414866 w 584200"/>
                <a:gd name="connsiteY0" fmla="*/ 0 h 503766"/>
                <a:gd name="connsiteX1" fmla="*/ 0 w 584200"/>
                <a:gd name="connsiteY1" fmla="*/ 406400 h 503766"/>
                <a:gd name="connsiteX2" fmla="*/ 584200 w 584200"/>
                <a:gd name="connsiteY2" fmla="*/ 503766 h 503766"/>
                <a:gd name="connsiteX3" fmla="*/ 579966 w 584200"/>
                <a:gd name="connsiteY3" fmla="*/ 461433 h 503766"/>
                <a:gd name="connsiteX4" fmla="*/ 414866 w 584200"/>
                <a:gd name="connsiteY4" fmla="*/ 0 h 503766"/>
                <a:gd name="connsiteX0" fmla="*/ 414866 w 584200"/>
                <a:gd name="connsiteY0" fmla="*/ 0 h 503766"/>
                <a:gd name="connsiteX1" fmla="*/ 0 w 584200"/>
                <a:gd name="connsiteY1" fmla="*/ 406400 h 503766"/>
                <a:gd name="connsiteX2" fmla="*/ 584200 w 584200"/>
                <a:gd name="connsiteY2" fmla="*/ 503766 h 503766"/>
                <a:gd name="connsiteX3" fmla="*/ 579966 w 584200"/>
                <a:gd name="connsiteY3" fmla="*/ 461433 h 503766"/>
                <a:gd name="connsiteX4" fmla="*/ 414866 w 584200"/>
                <a:gd name="connsiteY4" fmla="*/ 0 h 503766"/>
                <a:gd name="connsiteX0" fmla="*/ 410633 w 584200"/>
                <a:gd name="connsiteY0" fmla="*/ 0 h 520699"/>
                <a:gd name="connsiteX1" fmla="*/ 0 w 584200"/>
                <a:gd name="connsiteY1" fmla="*/ 423333 h 520699"/>
                <a:gd name="connsiteX2" fmla="*/ 584200 w 584200"/>
                <a:gd name="connsiteY2" fmla="*/ 520699 h 520699"/>
                <a:gd name="connsiteX3" fmla="*/ 579966 w 584200"/>
                <a:gd name="connsiteY3" fmla="*/ 478366 h 520699"/>
                <a:gd name="connsiteX4" fmla="*/ 410633 w 584200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9575 w 579967"/>
                <a:gd name="connsiteY0" fmla="*/ 0 h 517524"/>
                <a:gd name="connsiteX1" fmla="*/ 0 w 579967"/>
                <a:gd name="connsiteY1" fmla="*/ 415925 h 517524"/>
                <a:gd name="connsiteX2" fmla="*/ 579967 w 579967"/>
                <a:gd name="connsiteY2" fmla="*/ 517524 h 517524"/>
                <a:gd name="connsiteX3" fmla="*/ 575733 w 579967"/>
                <a:gd name="connsiteY3" fmla="*/ 475191 h 517524"/>
                <a:gd name="connsiteX4" fmla="*/ 409575 w 579967"/>
                <a:gd name="connsiteY4" fmla="*/ 0 h 517524"/>
                <a:gd name="connsiteX0" fmla="*/ 409575 w 579967"/>
                <a:gd name="connsiteY0" fmla="*/ 0 h 517524"/>
                <a:gd name="connsiteX1" fmla="*/ 0 w 579967"/>
                <a:gd name="connsiteY1" fmla="*/ 415925 h 517524"/>
                <a:gd name="connsiteX2" fmla="*/ 579967 w 579967"/>
                <a:gd name="connsiteY2" fmla="*/ 517524 h 517524"/>
                <a:gd name="connsiteX3" fmla="*/ 575733 w 579967"/>
                <a:gd name="connsiteY3" fmla="*/ 475191 h 517524"/>
                <a:gd name="connsiteX4" fmla="*/ 409575 w 579967"/>
                <a:gd name="connsiteY4" fmla="*/ 0 h 517524"/>
                <a:gd name="connsiteX0" fmla="*/ 409575 w 579967"/>
                <a:gd name="connsiteY0" fmla="*/ 0 h 517524"/>
                <a:gd name="connsiteX1" fmla="*/ 0 w 579967"/>
                <a:gd name="connsiteY1" fmla="*/ 415925 h 517524"/>
                <a:gd name="connsiteX2" fmla="*/ 579967 w 579967"/>
                <a:gd name="connsiteY2" fmla="*/ 517524 h 517524"/>
                <a:gd name="connsiteX3" fmla="*/ 575733 w 579967"/>
                <a:gd name="connsiteY3" fmla="*/ 475191 h 517524"/>
                <a:gd name="connsiteX4" fmla="*/ 409575 w 579967"/>
                <a:gd name="connsiteY4" fmla="*/ 0 h 51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967" h="517524">
                  <a:moveTo>
                    <a:pt x="409575" y="0"/>
                  </a:moveTo>
                  <a:cubicBezTo>
                    <a:pt x="294569" y="167218"/>
                    <a:pt x="273756" y="195792"/>
                    <a:pt x="0" y="415925"/>
                  </a:cubicBezTo>
                  <a:lnTo>
                    <a:pt x="579967" y="517524"/>
                  </a:lnTo>
                  <a:lnTo>
                    <a:pt x="575733" y="475191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7646A511-2005-777F-1D00-8C1F3C410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7912" y="6211012"/>
            <a:ext cx="1074087" cy="646327"/>
          </a:xfrm>
        </p:spPr>
        <p:txBody>
          <a:bodyPr/>
          <a:lstStyle>
            <a:lvl1pPr>
              <a:defRPr>
                <a:solidFill>
                  <a:srgbClr val="39A8CF"/>
                </a:solidFill>
              </a:defRPr>
            </a:lvl1pPr>
          </a:lstStyle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37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5E030-E9B1-7E00-0B89-55C91C58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2179FB-2206-A02C-F7E3-7751C51E0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9B0861B-21E8-34F2-55A4-73E792A173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90600"/>
            <a:ext cx="12192000" cy="52204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84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5E030-E9B1-7E00-0B89-55C91C58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2179FB-2206-A02C-F7E3-7751C51E0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9B0861B-21E8-34F2-55A4-73E792A173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90600"/>
            <a:ext cx="5765800" cy="52204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0A91BE2B-7746-BD10-4E90-7E16972605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21199" y="991012"/>
            <a:ext cx="5770800" cy="52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557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2991CB4-8D50-EBF2-5ABE-65055ACB0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5DEF0AD-E674-C88C-B99E-D1B4263E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631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A7A94"/>
              </a:solidFill>
            </a:endParaRPr>
          </a:p>
        </p:txBody>
      </p:sp>
      <p:sp>
        <p:nvSpPr>
          <p:cNvPr id="11" name="Espace réservé du numéro de diapositive 12">
            <a:extLst>
              <a:ext uri="{FF2B5EF4-FFF2-40B4-BE49-F238E27FC236}">
                <a16:creationId xmlns:a16="http://schemas.microsoft.com/office/drawing/2014/main" id="{74E7AF92-A9F1-21E3-8B50-F81C4FA7F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7912" y="6211012"/>
            <a:ext cx="1074087" cy="6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lang="fr-FR" sz="2000" b="1" kern="12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4572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2pPr>
            <a:lvl3pPr marL="9144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3pPr>
            <a:lvl4pPr marL="13716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4pPr>
            <a:lvl5pPr marL="18288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9pPr>
          </a:lstStyle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68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ndir un rectangle à un seul coin 23">
            <a:extLst>
              <a:ext uri="{FF2B5EF4-FFF2-40B4-BE49-F238E27FC236}">
                <a16:creationId xmlns:a16="http://schemas.microsoft.com/office/drawing/2014/main" id="{FBDD82A2-8D2F-0964-7D6D-5F3D4E568B74}"/>
              </a:ext>
            </a:extLst>
          </p:cNvPr>
          <p:cNvSpPr/>
          <p:nvPr userDrawn="1"/>
        </p:nvSpPr>
        <p:spPr>
          <a:xfrm flipV="1">
            <a:off x="0" y="6211012"/>
            <a:ext cx="12192000" cy="646327"/>
          </a:xfrm>
          <a:prstGeom prst="round1Rect">
            <a:avLst>
              <a:gd name="adj" fmla="val 50000"/>
            </a:avLst>
          </a:prstGeom>
          <a:solidFill>
            <a:srgbClr val="39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Arrondir un rectangle à un seul coin 23">
            <a:extLst>
              <a:ext uri="{FF2B5EF4-FFF2-40B4-BE49-F238E27FC236}">
                <a16:creationId xmlns:a16="http://schemas.microsoft.com/office/drawing/2014/main" id="{F0C25C4B-CB4B-2A30-6214-A19A0D69FC5F}"/>
              </a:ext>
            </a:extLst>
          </p:cNvPr>
          <p:cNvSpPr/>
          <p:nvPr userDrawn="1"/>
        </p:nvSpPr>
        <p:spPr>
          <a:xfrm flipV="1">
            <a:off x="0" y="660"/>
            <a:ext cx="12192001" cy="984562"/>
          </a:xfrm>
          <a:prstGeom prst="round1Rect">
            <a:avLst>
              <a:gd name="adj" fmla="val 0"/>
            </a:avLst>
          </a:prstGeom>
          <a:solidFill>
            <a:srgbClr val="39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20B26C1B-12DC-89EC-24BE-4559E1009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7912" y="6211012"/>
            <a:ext cx="1074087" cy="6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lang="fr-FR" sz="2000" b="1" kern="12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4572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2pPr>
            <a:lvl3pPr marL="9144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3pPr>
            <a:lvl4pPr marL="13716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4pPr>
            <a:lvl5pPr marL="18288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9pPr>
          </a:lstStyle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2660ED-0937-D4E5-FCE9-E8C60802D2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682" y="6241507"/>
            <a:ext cx="3034553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  <p:sldLayoutId id="2147483711" r:id="rId3"/>
    <p:sldLayoutId id="2147483716" r:id="rId4"/>
    <p:sldLayoutId id="2147483712" r:id="rId5"/>
    <p:sldLayoutId id="214748371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8CB07-02C9-C551-8400-475885A6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LCOMS : tour d’horizon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F0AD61-825F-22DC-CB25-8B76FC230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63DD13-0F8B-E654-49E2-C9A8F379F3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BCA8A73-E753-DF12-558E-6497A1152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39" y="3901660"/>
            <a:ext cx="8712903" cy="1527216"/>
          </a:xfrm>
        </p:spPr>
        <p:txBody>
          <a:bodyPr/>
          <a:lstStyle/>
          <a:p>
            <a:r>
              <a:rPr lang="fr-FR" dirty="0"/>
              <a:t>Laboratoire de Conception, Optimisation et Modélisation des Systèmes</a:t>
            </a:r>
          </a:p>
        </p:txBody>
      </p:sp>
    </p:spTree>
    <p:extLst>
      <p:ext uri="{BB962C8B-B14F-4D97-AF65-F5344CB8AC3E}">
        <p14:creationId xmlns:p14="http://schemas.microsoft.com/office/powerpoint/2010/main" val="204338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DC64F45-6362-73D6-E5CB-B7377D2F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 clés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A61938-6C83-D3AF-4E74-343B751C2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7912" y="6211012"/>
            <a:ext cx="1074087" cy="646327"/>
          </a:xfrm>
        </p:spPr>
        <p:txBody>
          <a:bodyPr/>
          <a:lstStyle/>
          <a:p>
            <a:fld id="{E1CE4EC0-33D7-4378-A3C8-597C069DB99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F796BFD-605F-D455-AC8B-6DDCDE3D1D5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90600"/>
            <a:ext cx="12192000" cy="5220412"/>
          </a:xfrm>
        </p:spPr>
        <p:txBody>
          <a:bodyPr/>
          <a:lstStyle/>
          <a:p>
            <a:r>
              <a:rPr lang="fr-FR" dirty="0"/>
              <a:t>Environ 80 personnes </a:t>
            </a:r>
          </a:p>
          <a:p>
            <a:r>
              <a:rPr lang="fr-FR" dirty="0"/>
              <a:t>Plus de 50 permanents </a:t>
            </a:r>
          </a:p>
          <a:p>
            <a:r>
              <a:rPr lang="fr-FR" dirty="0"/>
              <a:t>Près de 200 articles en revues internationales sur les 5 dernières années</a:t>
            </a:r>
          </a:p>
          <a:p>
            <a:r>
              <a:rPr lang="fr-FR" dirty="0"/>
              <a:t>2 axes</a:t>
            </a:r>
          </a:p>
          <a:p>
            <a:pPr lvl="1"/>
            <a:r>
              <a:rPr lang="fr-FR" sz="2400" dirty="0"/>
              <a:t>Industrie du Futur, Logistique, Ordonnancement et Systèmes</a:t>
            </a:r>
          </a:p>
          <a:p>
            <a:pPr lvl="1"/>
            <a:r>
              <a:rPr lang="fr-FR" sz="2400" dirty="0"/>
              <a:t>Humain, Santé et Environnement</a:t>
            </a:r>
            <a:endParaRPr lang="fr-FR" dirty="0"/>
          </a:p>
          <a:p>
            <a:r>
              <a:rPr lang="fr-FR" dirty="0"/>
              <a:t>4 domaines de compétence</a:t>
            </a:r>
          </a:p>
          <a:p>
            <a:pPr lvl="1"/>
            <a:r>
              <a:rPr lang="fr-FR" dirty="0"/>
              <a:t>Automatique</a:t>
            </a:r>
          </a:p>
          <a:p>
            <a:pPr lvl="1"/>
            <a:r>
              <a:rPr lang="fr-FR" dirty="0"/>
              <a:t>Électronique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3BF7689-564B-FEA4-81C8-B7BCBAF8C2D9}"/>
              </a:ext>
            </a:extLst>
          </p:cNvPr>
          <p:cNvSpPr txBox="1"/>
          <p:nvPr/>
        </p:nvSpPr>
        <p:spPr>
          <a:xfrm>
            <a:off x="2520950" y="4998299"/>
            <a:ext cx="30371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Informatique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Neuroscience</a:t>
            </a:r>
          </a:p>
        </p:txBody>
      </p:sp>
    </p:spTree>
    <p:extLst>
      <p:ext uri="{BB962C8B-B14F-4D97-AF65-F5344CB8AC3E}">
        <p14:creationId xmlns:p14="http://schemas.microsoft.com/office/powerpoint/2010/main" val="182319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7E3AB5A2-05CB-196E-FB13-DF214CE1E2B4}"/>
              </a:ext>
            </a:extLst>
          </p:cNvPr>
          <p:cNvSpPr/>
          <p:nvPr/>
        </p:nvSpPr>
        <p:spPr>
          <a:xfrm>
            <a:off x="3842795" y="1851949"/>
            <a:ext cx="1250066" cy="1412112"/>
          </a:xfrm>
          <a:custGeom>
            <a:avLst/>
            <a:gdLst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066" h="1412112">
                <a:moveTo>
                  <a:pt x="1134319" y="1412112"/>
                </a:moveTo>
                <a:cubicBezTo>
                  <a:pt x="50158" y="837236"/>
                  <a:pt x="181337" y="598025"/>
                  <a:pt x="0" y="0"/>
                </a:cubicBezTo>
                <a:lnTo>
                  <a:pt x="1250066" y="11575"/>
                </a:lnTo>
                <a:cubicBezTo>
                  <a:pt x="1014714" y="466846"/>
                  <a:pt x="767787" y="632749"/>
                  <a:pt x="1134319" y="1412112"/>
                </a:cubicBezTo>
                <a:close/>
              </a:path>
            </a:pathLst>
          </a:custGeom>
          <a:gradFill flip="none" rotWithShape="1">
            <a:gsLst>
              <a:gs pos="0">
                <a:srgbClr val="39A8CF">
                  <a:tint val="66000"/>
                  <a:satMod val="160000"/>
                </a:srgbClr>
              </a:gs>
              <a:gs pos="50000">
                <a:srgbClr val="39A8CF">
                  <a:tint val="44500"/>
                  <a:satMod val="160000"/>
                </a:srgbClr>
              </a:gs>
              <a:gs pos="100000">
                <a:srgbClr val="39A8C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9C2A9F-E76D-A322-D4C0-18AD99BDC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86705DF-1855-067F-6322-A24FF7FE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sites répartis sur Metz et St </a:t>
            </a:r>
            <a:r>
              <a:rPr lang="fr-FR" dirty="0" err="1"/>
              <a:t>Dié</a:t>
            </a:r>
            <a:endParaRPr lang="fr-FR" dirty="0"/>
          </a:p>
        </p:txBody>
      </p:sp>
      <p:pic>
        <p:nvPicPr>
          <p:cNvPr id="1026" name="Picture 2" descr="ISEA">
            <a:extLst>
              <a:ext uri="{FF2B5EF4-FFF2-40B4-BE49-F238E27FC236}">
                <a16:creationId xmlns:a16="http://schemas.microsoft.com/office/drawing/2014/main" id="{76BDD2A5-7DDE-39C0-7351-4A70153A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0" y="1154575"/>
            <a:ext cx="3298373" cy="21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FR MIM">
            <a:extLst>
              <a:ext uri="{FF2B5EF4-FFF2-40B4-BE49-F238E27FC236}">
                <a16:creationId xmlns:a16="http://schemas.microsoft.com/office/drawing/2014/main" id="{5B4EC8C3-33E5-E833-D75A-0284A579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29" y="1199079"/>
            <a:ext cx="3895057" cy="21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pus Bridoux">
            <a:extLst>
              <a:ext uri="{FF2B5EF4-FFF2-40B4-BE49-F238E27FC236}">
                <a16:creationId xmlns:a16="http://schemas.microsoft.com/office/drawing/2014/main" id="{20FA49DC-682F-3759-9626-F93690AA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0" y="3832359"/>
            <a:ext cx="3314865" cy="21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UT St Dié">
            <a:extLst>
              <a:ext uri="{FF2B5EF4-FFF2-40B4-BE49-F238E27FC236}">
                <a16:creationId xmlns:a16="http://schemas.microsoft.com/office/drawing/2014/main" id="{6277F89E-CC53-EED1-DADB-CD3059E0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46" y="3827174"/>
            <a:ext cx="3895057" cy="21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115DB2-0B15-B78D-7DEC-3185244C0C11}"/>
              </a:ext>
            </a:extLst>
          </p:cNvPr>
          <p:cNvSpPr txBox="1"/>
          <p:nvPr/>
        </p:nvSpPr>
        <p:spPr>
          <a:xfrm>
            <a:off x="3662006" y="1162695"/>
            <a:ext cx="173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Automatique</a:t>
            </a:r>
          </a:p>
          <a:p>
            <a:r>
              <a:rPr lang="fr-FR" b="1" dirty="0">
                <a:solidFill>
                  <a:srgbClr val="00B0F0"/>
                </a:solidFill>
              </a:rPr>
              <a:t>Électronique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8513B5-859C-CC9C-7446-1E28C082117A}"/>
              </a:ext>
            </a:extLst>
          </p:cNvPr>
          <p:cNvSpPr txBox="1"/>
          <p:nvPr/>
        </p:nvSpPr>
        <p:spPr>
          <a:xfrm>
            <a:off x="6193656" y="1499380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Informatique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81D361-6A64-3A34-A0FD-FC885B75DB17}"/>
              </a:ext>
            </a:extLst>
          </p:cNvPr>
          <p:cNvSpPr txBox="1"/>
          <p:nvPr/>
        </p:nvSpPr>
        <p:spPr>
          <a:xfrm>
            <a:off x="3598687" y="5456662"/>
            <a:ext cx="173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Neurosciences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774ED5-6866-302A-3216-8BB3ADB301C3}"/>
              </a:ext>
            </a:extLst>
          </p:cNvPr>
          <p:cNvSpPr txBox="1"/>
          <p:nvPr/>
        </p:nvSpPr>
        <p:spPr>
          <a:xfrm>
            <a:off x="6071858" y="5456662"/>
            <a:ext cx="194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B0F0"/>
                </a:solidFill>
              </a:rPr>
              <a:t>Électronique</a:t>
            </a:r>
          </a:p>
          <a:p>
            <a:pPr algn="r"/>
            <a:r>
              <a:rPr lang="fr-FR" b="1" dirty="0">
                <a:solidFill>
                  <a:srgbClr val="00B0F0"/>
                </a:solidFill>
              </a:rPr>
              <a:t>Informatique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0C1AF6-711C-3DFD-CC9D-572CAD71BB14}"/>
              </a:ext>
            </a:extLst>
          </p:cNvPr>
          <p:cNvSpPr txBox="1"/>
          <p:nvPr/>
        </p:nvSpPr>
        <p:spPr>
          <a:xfrm>
            <a:off x="3993960" y="1916183"/>
            <a:ext cx="78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ISEA</a:t>
            </a:r>
          </a:p>
        </p:txBody>
      </p:sp>
      <p:pic>
        <p:nvPicPr>
          <p:cNvPr id="18" name="Image 17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7F3193EE-A61E-8E1B-CEC6-2BF38DE9D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217" y="3314018"/>
            <a:ext cx="2547448" cy="553793"/>
          </a:xfrm>
          <a:prstGeom prst="rect">
            <a:avLst/>
          </a:prstGeom>
        </p:spPr>
      </p:pic>
      <p:sp>
        <p:nvSpPr>
          <p:cNvPr id="27" name="Forme libre 26">
            <a:extLst>
              <a:ext uri="{FF2B5EF4-FFF2-40B4-BE49-F238E27FC236}">
                <a16:creationId xmlns:a16="http://schemas.microsoft.com/office/drawing/2014/main" id="{37835CD6-5E2F-F844-FACE-D12EC537B99C}"/>
              </a:ext>
            </a:extLst>
          </p:cNvPr>
          <p:cNvSpPr/>
          <p:nvPr/>
        </p:nvSpPr>
        <p:spPr>
          <a:xfrm rot="10585162">
            <a:off x="6531982" y="4014623"/>
            <a:ext cx="1250066" cy="1412112"/>
          </a:xfrm>
          <a:custGeom>
            <a:avLst/>
            <a:gdLst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066" h="1412112">
                <a:moveTo>
                  <a:pt x="1134319" y="1412112"/>
                </a:moveTo>
                <a:cubicBezTo>
                  <a:pt x="50158" y="837236"/>
                  <a:pt x="181337" y="598025"/>
                  <a:pt x="0" y="0"/>
                </a:cubicBezTo>
                <a:lnTo>
                  <a:pt x="1250066" y="11575"/>
                </a:lnTo>
                <a:cubicBezTo>
                  <a:pt x="1014714" y="466846"/>
                  <a:pt x="767787" y="632749"/>
                  <a:pt x="1134319" y="1412112"/>
                </a:cubicBezTo>
                <a:close/>
              </a:path>
            </a:pathLst>
          </a:custGeom>
          <a:gradFill flip="none" rotWithShape="1">
            <a:gsLst>
              <a:gs pos="0">
                <a:srgbClr val="39A8CF">
                  <a:tint val="66000"/>
                  <a:satMod val="160000"/>
                </a:srgbClr>
              </a:gs>
              <a:gs pos="50000">
                <a:srgbClr val="39A8CF">
                  <a:tint val="44500"/>
                  <a:satMod val="160000"/>
                </a:srgbClr>
              </a:gs>
              <a:gs pos="100000">
                <a:srgbClr val="39A8C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711265B-5EA9-AF89-28AF-9D834173F4D0}"/>
              </a:ext>
            </a:extLst>
          </p:cNvPr>
          <p:cNvSpPr txBox="1"/>
          <p:nvPr/>
        </p:nvSpPr>
        <p:spPr>
          <a:xfrm>
            <a:off x="6754035" y="5079151"/>
            <a:ext cx="99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 DIÉ</a:t>
            </a:r>
          </a:p>
        </p:txBody>
      </p:sp>
      <p:sp>
        <p:nvSpPr>
          <p:cNvPr id="28" name="Forme libre 27">
            <a:extLst>
              <a:ext uri="{FF2B5EF4-FFF2-40B4-BE49-F238E27FC236}">
                <a16:creationId xmlns:a16="http://schemas.microsoft.com/office/drawing/2014/main" id="{9B920FAB-9893-8E57-04A2-0647E7FF07C4}"/>
              </a:ext>
            </a:extLst>
          </p:cNvPr>
          <p:cNvSpPr/>
          <p:nvPr/>
        </p:nvSpPr>
        <p:spPr>
          <a:xfrm flipH="1">
            <a:off x="6526566" y="1839580"/>
            <a:ext cx="1250066" cy="1412112"/>
          </a:xfrm>
          <a:custGeom>
            <a:avLst/>
            <a:gdLst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066" h="1412112">
                <a:moveTo>
                  <a:pt x="1134319" y="1412112"/>
                </a:moveTo>
                <a:cubicBezTo>
                  <a:pt x="50158" y="837236"/>
                  <a:pt x="181337" y="598025"/>
                  <a:pt x="0" y="0"/>
                </a:cubicBezTo>
                <a:lnTo>
                  <a:pt x="1250066" y="11575"/>
                </a:lnTo>
                <a:cubicBezTo>
                  <a:pt x="1014714" y="466846"/>
                  <a:pt x="767787" y="632749"/>
                  <a:pt x="1134319" y="1412112"/>
                </a:cubicBezTo>
                <a:close/>
              </a:path>
            </a:pathLst>
          </a:custGeom>
          <a:gradFill flip="none" rotWithShape="1">
            <a:gsLst>
              <a:gs pos="0">
                <a:srgbClr val="39A8CF">
                  <a:tint val="66000"/>
                  <a:satMod val="160000"/>
                </a:srgbClr>
              </a:gs>
              <a:gs pos="50000">
                <a:srgbClr val="39A8CF">
                  <a:tint val="44500"/>
                  <a:satMod val="160000"/>
                </a:srgbClr>
              </a:gs>
              <a:gs pos="100000">
                <a:srgbClr val="39A8C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D9A28E07-3426-7933-CD18-522AEB6A8371}"/>
              </a:ext>
            </a:extLst>
          </p:cNvPr>
          <p:cNvSpPr/>
          <p:nvPr/>
        </p:nvSpPr>
        <p:spPr>
          <a:xfrm rot="11014838" flipH="1">
            <a:off x="3906112" y="4040123"/>
            <a:ext cx="1250066" cy="1412112"/>
          </a:xfrm>
          <a:custGeom>
            <a:avLst/>
            <a:gdLst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  <a:gd name="connsiteX0" fmla="*/ 1134319 w 1250066"/>
              <a:gd name="connsiteY0" fmla="*/ 1412112 h 1412112"/>
              <a:gd name="connsiteX1" fmla="*/ 0 w 1250066"/>
              <a:gd name="connsiteY1" fmla="*/ 0 h 1412112"/>
              <a:gd name="connsiteX2" fmla="*/ 1250066 w 1250066"/>
              <a:gd name="connsiteY2" fmla="*/ 11575 h 1412112"/>
              <a:gd name="connsiteX3" fmla="*/ 1134319 w 1250066"/>
              <a:gd name="connsiteY3" fmla="*/ 1412112 h 14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066" h="1412112">
                <a:moveTo>
                  <a:pt x="1134319" y="1412112"/>
                </a:moveTo>
                <a:cubicBezTo>
                  <a:pt x="50158" y="837236"/>
                  <a:pt x="181337" y="598025"/>
                  <a:pt x="0" y="0"/>
                </a:cubicBezTo>
                <a:lnTo>
                  <a:pt x="1250066" y="11575"/>
                </a:lnTo>
                <a:cubicBezTo>
                  <a:pt x="1014714" y="466846"/>
                  <a:pt x="767787" y="632749"/>
                  <a:pt x="1134319" y="1412112"/>
                </a:cubicBezTo>
                <a:close/>
              </a:path>
            </a:pathLst>
          </a:custGeom>
          <a:gradFill flip="none" rotWithShape="1">
            <a:gsLst>
              <a:gs pos="0">
                <a:srgbClr val="39A8CF">
                  <a:tint val="66000"/>
                  <a:satMod val="160000"/>
                </a:srgbClr>
              </a:gs>
              <a:gs pos="50000">
                <a:srgbClr val="39A8CF">
                  <a:tint val="44500"/>
                  <a:satMod val="160000"/>
                </a:srgbClr>
              </a:gs>
              <a:gs pos="100000">
                <a:srgbClr val="39A8C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1FD158A-E583-6BB6-1612-CEF877550736}"/>
              </a:ext>
            </a:extLst>
          </p:cNvPr>
          <p:cNvSpPr txBox="1"/>
          <p:nvPr/>
        </p:nvSpPr>
        <p:spPr>
          <a:xfrm>
            <a:off x="3842795" y="4991412"/>
            <a:ext cx="116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BRIDOUX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D684DAE-8BA1-4C72-4F26-49A7CB21FC0F}"/>
              </a:ext>
            </a:extLst>
          </p:cNvPr>
          <p:cNvSpPr txBox="1"/>
          <p:nvPr/>
        </p:nvSpPr>
        <p:spPr>
          <a:xfrm>
            <a:off x="6671722" y="1942511"/>
            <a:ext cx="99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MIM</a:t>
            </a:r>
          </a:p>
        </p:txBody>
      </p:sp>
    </p:spTree>
    <p:extLst>
      <p:ext uri="{BB962C8B-B14F-4D97-AF65-F5344CB8AC3E}">
        <p14:creationId xmlns:p14="http://schemas.microsoft.com/office/powerpoint/2010/main" val="231922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BF9A373-CB91-F42C-AF44-B23926B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</p:spPr>
        <p:txBody>
          <a:bodyPr/>
          <a:lstStyle/>
          <a:p>
            <a:r>
              <a:rPr lang="fr-FR" sz="4000" dirty="0"/>
              <a:t>Industrie du futur, logistique, ordonnancement et systèmes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827E1F-D0A2-91A2-92AA-0D59B0B98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7912" y="6211012"/>
            <a:ext cx="1074087" cy="646327"/>
          </a:xfrm>
        </p:spPr>
        <p:txBody>
          <a:bodyPr/>
          <a:lstStyle/>
          <a:p>
            <a:fld id="{E1CE4EC0-33D7-4378-A3C8-597C069DB99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9582F5-C6CB-0267-2BEB-7929801A26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90600"/>
            <a:ext cx="12192000" cy="5220412"/>
          </a:xfrm>
        </p:spPr>
        <p:txBody>
          <a:bodyPr/>
          <a:lstStyle/>
          <a:p>
            <a:r>
              <a:rPr lang="fr-FR" dirty="0"/>
              <a:t>Contact : </a:t>
            </a:r>
          </a:p>
          <a:p>
            <a:pPr lvl="1"/>
            <a:r>
              <a:rPr lang="fr-FR" dirty="0"/>
              <a:t>Imed Kacem : https://</a:t>
            </a:r>
            <a:r>
              <a:rPr lang="fr-FR" dirty="0" err="1"/>
              <a:t>lcoms.univ-lorraine.fr</a:t>
            </a:r>
            <a:r>
              <a:rPr lang="fr-FR" dirty="0"/>
              <a:t>/membre/</a:t>
            </a:r>
            <a:r>
              <a:rPr lang="fr-FR" dirty="0" err="1"/>
              <a:t>kacem-imed</a:t>
            </a:r>
            <a:endParaRPr lang="fr-FR" dirty="0"/>
          </a:p>
          <a:p>
            <a:pPr lvl="1"/>
            <a:r>
              <a:rPr lang="fr-FR" dirty="0"/>
              <a:t>Maryam </a:t>
            </a:r>
            <a:r>
              <a:rPr lang="fr-FR" dirty="0" err="1"/>
              <a:t>Siadat</a:t>
            </a:r>
            <a:r>
              <a:rPr lang="fr-FR" dirty="0"/>
              <a:t> : https://</a:t>
            </a:r>
            <a:r>
              <a:rPr lang="fr-FR" dirty="0" err="1"/>
              <a:t>lcoms.univ-lorraine.fr</a:t>
            </a:r>
            <a:r>
              <a:rPr lang="fr-FR" dirty="0"/>
              <a:t>/membre/</a:t>
            </a:r>
            <a:r>
              <a:rPr lang="fr-FR" dirty="0" err="1"/>
              <a:t>siadat-maryam</a:t>
            </a:r>
            <a:endParaRPr lang="fr-FR" dirty="0"/>
          </a:p>
          <a:p>
            <a:r>
              <a:rPr lang="fr-FR" dirty="0"/>
              <a:t>Thèmes</a:t>
            </a:r>
          </a:p>
          <a:p>
            <a:pPr lvl="1"/>
            <a:r>
              <a:rPr lang="fr-FR" dirty="0"/>
              <a:t>Algorithmes à garantie de performance</a:t>
            </a:r>
          </a:p>
          <a:p>
            <a:pPr lvl="1"/>
            <a:r>
              <a:rPr lang="fr-FR" dirty="0"/>
              <a:t>Programmation mathématique et logistique </a:t>
            </a:r>
          </a:p>
          <a:p>
            <a:pPr lvl="1"/>
            <a:r>
              <a:rPr lang="fr-FR" dirty="0"/>
              <a:t>Data et visualisation</a:t>
            </a:r>
          </a:p>
          <a:p>
            <a:pPr lvl="1"/>
            <a:r>
              <a:rPr lang="fr-FR" dirty="0"/>
              <a:t>Apprentissage automatique et industrie du futur</a:t>
            </a:r>
          </a:p>
          <a:p>
            <a:pPr lvl="1"/>
            <a:r>
              <a:rPr lang="fr-FR" dirty="0"/>
              <a:t>Capteurs, architecture matérielle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24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E1591F6-F190-18BE-E32D-136E2DCE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</p:spPr>
        <p:txBody>
          <a:bodyPr/>
          <a:lstStyle/>
          <a:p>
            <a:r>
              <a:rPr lang="fr-FR" dirty="0"/>
              <a:t>Humain, environnement et santé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DC78DC-31F7-01DE-E502-24FC6F601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7912" y="6211012"/>
            <a:ext cx="1074087" cy="646327"/>
          </a:xfrm>
        </p:spPr>
        <p:txBody>
          <a:bodyPr/>
          <a:lstStyle/>
          <a:p>
            <a:fld id="{E1CE4EC0-33D7-4378-A3C8-597C069DB99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05E613D-E62E-643F-6083-D8152530B7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90600"/>
            <a:ext cx="12192000" cy="5220412"/>
          </a:xfrm>
        </p:spPr>
        <p:txBody>
          <a:bodyPr/>
          <a:lstStyle/>
          <a:p>
            <a:r>
              <a:rPr lang="fr-FR" dirty="0"/>
              <a:t>Contact : </a:t>
            </a:r>
          </a:p>
          <a:p>
            <a:pPr lvl="1"/>
            <a:r>
              <a:rPr lang="fr-FR" dirty="0"/>
              <a:t>Guy Bourhis : https://</a:t>
            </a:r>
            <a:r>
              <a:rPr lang="fr-FR" dirty="0" err="1"/>
              <a:t>lcoms.univ-lorraine.fr</a:t>
            </a:r>
            <a:r>
              <a:rPr lang="fr-FR" dirty="0"/>
              <a:t>/membre/</a:t>
            </a:r>
            <a:r>
              <a:rPr lang="fr-FR" dirty="0" err="1"/>
              <a:t>bourhis-guy</a:t>
            </a:r>
            <a:endParaRPr lang="fr-FR" dirty="0"/>
          </a:p>
          <a:p>
            <a:pPr lvl="1"/>
            <a:r>
              <a:rPr lang="fr-FR" dirty="0"/>
              <a:t>Isabelle </a:t>
            </a:r>
            <a:r>
              <a:rPr lang="fr-FR" dirty="0" err="1"/>
              <a:t>Pecci</a:t>
            </a:r>
            <a:r>
              <a:rPr lang="fr-FR" dirty="0"/>
              <a:t> : https://</a:t>
            </a:r>
            <a:r>
              <a:rPr lang="fr-FR" dirty="0" err="1"/>
              <a:t>lcoms.univ-lorraine.fr</a:t>
            </a:r>
            <a:r>
              <a:rPr lang="fr-FR" dirty="0"/>
              <a:t>/membre/</a:t>
            </a:r>
            <a:r>
              <a:rPr lang="fr-FR" dirty="0" err="1"/>
              <a:t>pecci</a:t>
            </a:r>
            <a:r>
              <a:rPr lang="fr-FR" dirty="0"/>
              <a:t>-isabelle</a:t>
            </a:r>
          </a:p>
          <a:p>
            <a:r>
              <a:rPr lang="fr-FR" dirty="0"/>
              <a:t>Thèmes</a:t>
            </a:r>
          </a:p>
          <a:p>
            <a:pPr lvl="1"/>
            <a:r>
              <a:rPr lang="fr-FR" dirty="0"/>
              <a:t>Évaluation de performance et systèmes d’aide à la personne</a:t>
            </a:r>
          </a:p>
          <a:p>
            <a:pPr lvl="1"/>
            <a:r>
              <a:rPr lang="fr-FR" dirty="0"/>
              <a:t>Modalités innovantes adaptatives</a:t>
            </a:r>
          </a:p>
          <a:p>
            <a:pPr lvl="1"/>
            <a:r>
              <a:rPr lang="fr-FR" dirty="0"/>
              <a:t>Mesure de signaux physiologiques et reconnaissance des émotions</a:t>
            </a:r>
          </a:p>
          <a:p>
            <a:pPr lvl="1"/>
            <a:r>
              <a:rPr lang="fr-FR" dirty="0"/>
              <a:t>Neurotoxicité et </a:t>
            </a:r>
            <a:r>
              <a:rPr lang="fr-FR" dirty="0" err="1"/>
              <a:t>bioactivité</a:t>
            </a:r>
            <a:endParaRPr lang="fr-FR" dirty="0"/>
          </a:p>
          <a:p>
            <a:pPr lvl="1"/>
            <a:r>
              <a:rPr lang="fr-FR" dirty="0"/>
              <a:t>Risque anticipation et résilience 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74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E1591F6-F190-18BE-E32D-136E2DCE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</p:spPr>
        <p:txBody>
          <a:bodyPr/>
          <a:lstStyle/>
          <a:p>
            <a:r>
              <a:rPr lang="fr-FR" dirty="0"/>
              <a:t>Exemple d’actions transversales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DC78DC-31F7-01DE-E502-24FC6F601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7912" y="6211012"/>
            <a:ext cx="1074087" cy="646327"/>
          </a:xfrm>
        </p:spPr>
        <p:txBody>
          <a:bodyPr/>
          <a:lstStyle/>
          <a:p>
            <a:fld id="{E1CE4EC0-33D7-4378-A3C8-597C069DB99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05E613D-E62E-643F-6083-D8152530B7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90600"/>
            <a:ext cx="12192000" cy="5220412"/>
          </a:xfrm>
        </p:spPr>
        <p:txBody>
          <a:bodyPr/>
          <a:lstStyle/>
          <a:p>
            <a:r>
              <a:rPr lang="fr-FR" dirty="0"/>
              <a:t>Optimisation de l’accessibilité dans un environnement intérieur</a:t>
            </a:r>
          </a:p>
          <a:p>
            <a:r>
              <a:rPr lang="fr-FR" dirty="0"/>
              <a:t>Visualisation et optimisation des interfaces graphiques interactives</a:t>
            </a:r>
          </a:p>
          <a:p>
            <a:r>
              <a:rPr lang="fr-FR" dirty="0"/>
              <a:t>Système embarqué de mesure de stress</a:t>
            </a:r>
          </a:p>
          <a:p>
            <a:r>
              <a:rPr lang="fr-FR" dirty="0"/>
              <a:t>Transport porte à porte pour le maintien à domicile</a:t>
            </a:r>
          </a:p>
          <a:p>
            <a:r>
              <a:rPr lang="fr-FR" dirty="0"/>
              <a:t>Ordonnancement des tâches de diagnostic</a:t>
            </a:r>
          </a:p>
          <a:p>
            <a:r>
              <a:rPr lang="fr-FR" dirty="0"/>
              <a:t>Cartographie sanitaire de la pollution de l’air autour d’une source émissive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97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EAB35CE-AE58-DA85-210F-D31E5E2D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4" y="1689309"/>
            <a:ext cx="10891777" cy="3480732"/>
          </a:xfrm>
        </p:spPr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lcoms.univ-lorraine.fr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C0A81-53B2-EE7B-9CA2-47A7518C4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70814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UL - Bleu">
  <a:themeElements>
    <a:clrScheme name="univ-lorraine - bleu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3D80E3"/>
      </a:accent1>
      <a:accent2>
        <a:srgbClr val="3ED4FC"/>
      </a:accent2>
      <a:accent3>
        <a:srgbClr val="FF6485"/>
      </a:accent3>
      <a:accent4>
        <a:srgbClr val="FF9831"/>
      </a:accent4>
      <a:accent5>
        <a:srgbClr val="8E44AD"/>
      </a:accent5>
      <a:accent6>
        <a:srgbClr val="87ACC9"/>
      </a:accent6>
      <a:hlink>
        <a:srgbClr val="3E669B"/>
      </a:hlink>
      <a:folHlink>
        <a:srgbClr val="9AB4D6"/>
      </a:folHlink>
    </a:clrScheme>
    <a:fontScheme name="Université de Lorraine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ul" id="{42AEFCB3-638B-DF45-8B94-19AB1A39C4F2}" vid="{549C02D2-0CFB-0946-8E64-0E66084DBB0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UL - Bleu</Template>
  <TotalTime>554</TotalTime>
  <Words>264</Words>
  <Application>Microsoft Macintosh PowerPoint</Application>
  <PresentationFormat>Grand écran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Courier New</vt:lpstr>
      <vt:lpstr>Fira Sans</vt:lpstr>
      <vt:lpstr>Fira Sans Medium</vt:lpstr>
      <vt:lpstr>Modèle UL - Bleu</vt:lpstr>
      <vt:lpstr>LCOMS : tour d’horizon</vt:lpstr>
      <vt:lpstr>Quelques chiffres clés</vt:lpstr>
      <vt:lpstr>4 sites répartis sur Metz et St Dié</vt:lpstr>
      <vt:lpstr>Industrie du futur, logistique, ordonnancement et systèmes</vt:lpstr>
      <vt:lpstr>Humain, environnement et santé</vt:lpstr>
      <vt:lpstr>Exemple d’actions transversales</vt:lpstr>
      <vt:lpstr>https://lcoms.univ-lorraine.fr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Pino</dc:creator>
  <cp:lastModifiedBy>Isabelle PECCI</cp:lastModifiedBy>
  <cp:revision>10</cp:revision>
  <dcterms:created xsi:type="dcterms:W3CDTF">2021-01-15T14:52:10Z</dcterms:created>
  <dcterms:modified xsi:type="dcterms:W3CDTF">2023-10-02T11:15:20Z</dcterms:modified>
</cp:coreProperties>
</file>